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6" r:id="rId3"/>
    <p:sldId id="271" r:id="rId4"/>
    <p:sldId id="267" r:id="rId5"/>
    <p:sldId id="274" r:id="rId6"/>
    <p:sldId id="268" r:id="rId7"/>
    <p:sldId id="275" r:id="rId8"/>
    <p:sldId id="263" r:id="rId9"/>
    <p:sldId id="276" r:id="rId10"/>
    <p:sldId id="277" r:id="rId11"/>
    <p:sldId id="269" r:id="rId12"/>
    <p:sldId id="278" r:id="rId13"/>
    <p:sldId id="279" r:id="rId14"/>
    <p:sldId id="280" r:id="rId15"/>
    <p:sldId id="273" r:id="rId16"/>
    <p:sldId id="281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F698F-85DB-4A2F-A1D9-696E17369CD8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A9808-AD4A-417B-A9BA-95591847EE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52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0BEFA-3A71-48E9-9EA0-C9AB06367C8D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E171E-4297-456F-9BA6-8DBBC62AA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61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171E-4297-456F-9BA6-8DBBC62AADC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014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171E-4297-456F-9BA6-8DBBC62AADC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185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171E-4297-456F-9BA6-8DBBC62AADC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677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171E-4297-456F-9BA6-8DBBC62AADC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03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56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01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560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098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8425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235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56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64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56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405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34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27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15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09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459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24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A9FD8-48B0-4F72-A2AC-CBB452BE38FF}" type="datetimeFigureOut">
              <a:rPr lang="zh-TW" altLang="en-US" smtClean="0"/>
              <a:t>2025/4/28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3A37DB-D22C-4889-9333-349E7C6C0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3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 userDrawn="1">
          <p15:clr>
            <a:srgbClr val="F26B43"/>
          </p15:clr>
        </p15:guide>
        <p15:guide id="2" pos="7200" userDrawn="1">
          <p15:clr>
            <a:srgbClr val="F26B43"/>
          </p15:clr>
        </p15:guide>
        <p15:guide id="3" orient="horz" pos="400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720" userDrawn="1">
          <p15:clr>
            <a:srgbClr val="F26B43"/>
          </p15:clr>
        </p15:guide>
        <p15:guide id="6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66911" y="693683"/>
            <a:ext cx="9526674" cy="1460938"/>
          </a:xfrm>
        </p:spPr>
        <p:txBody>
          <a:bodyPr>
            <a:noAutofit/>
          </a:bodyPr>
          <a:lstStyle/>
          <a:p>
            <a:pPr algn="l"/>
            <a:r>
              <a:rPr lang="zh-TW" altLang="zh-TW" sz="4400" b="1" dirty="0">
                <a:latin typeface="+mn-ea"/>
                <a:ea typeface="+mn-ea"/>
              </a:rPr>
              <a:t>嘉義市</a:t>
            </a:r>
            <a:r>
              <a:rPr lang="en-US" altLang="zh-TW" sz="4400" b="1" dirty="0">
                <a:latin typeface="+mn-ea"/>
                <a:ea typeface="+mn-ea"/>
              </a:rPr>
              <a:t>113</a:t>
            </a:r>
            <a:r>
              <a:rPr lang="zh-TW" altLang="zh-TW" sz="4400" b="1" dirty="0">
                <a:latin typeface="+mn-ea"/>
                <a:ea typeface="+mn-ea"/>
              </a:rPr>
              <a:t>學年度</a:t>
            </a:r>
            <a:br>
              <a:rPr lang="en-US" altLang="zh-TW" sz="4400" b="1" dirty="0">
                <a:latin typeface="+mn-ea"/>
                <a:ea typeface="+mn-ea"/>
              </a:rPr>
            </a:br>
            <a:r>
              <a:rPr lang="zh-TW" altLang="zh-TW" sz="4400" b="1" dirty="0">
                <a:latin typeface="+mn-ea"/>
                <a:ea typeface="+mn-ea"/>
              </a:rPr>
              <a:t>國民教育輔導團國小數學學習領域</a:t>
            </a:r>
            <a:endParaRPr lang="zh-TW" altLang="en-US" sz="4400" b="1" dirty="0">
              <a:latin typeface="+mn-ea"/>
              <a:ea typeface="+mn-ea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008187" y="2911477"/>
            <a:ext cx="9358895" cy="1791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500" kern="1200" cap="all" spc="6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TW" sz="6000" b="1" dirty="0">
                <a:latin typeface="+mn-ea"/>
                <a:ea typeface="+mn-ea"/>
              </a:rPr>
              <a:t>「</a:t>
            </a:r>
            <a:r>
              <a:rPr lang="zh-TW" altLang="en-US" sz="6000" b="1" dirty="0">
                <a:latin typeface="+mn-ea"/>
                <a:ea typeface="+mn-ea"/>
              </a:rPr>
              <a:t>教</a:t>
            </a:r>
            <a:r>
              <a:rPr lang="zh-TW" altLang="zh-TW" sz="6000" b="1" dirty="0">
                <a:latin typeface="+mn-ea"/>
                <a:ea typeface="+mn-ea"/>
              </a:rPr>
              <a:t>學服務與到校輔導」</a:t>
            </a:r>
            <a:br>
              <a:rPr lang="en-US" altLang="zh-TW" sz="6000" b="1" dirty="0">
                <a:latin typeface="+mn-ea"/>
                <a:ea typeface="+mn-ea"/>
              </a:rPr>
            </a:br>
            <a:r>
              <a:rPr lang="en-US" altLang="zh-TW" sz="3200" b="1" dirty="0"/>
              <a:t>114/4/10</a:t>
            </a:r>
          </a:p>
          <a:p>
            <a:r>
              <a:rPr lang="en-US" altLang="zh-TW" sz="3200" b="1" dirty="0"/>
              <a:t>114/4/24</a:t>
            </a:r>
          </a:p>
          <a:p>
            <a:endParaRPr lang="zh-TW" altLang="en-US" sz="6000" b="1" dirty="0">
              <a:latin typeface="+mn-ea"/>
              <a:ea typeface="+mn-ea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9667493" y="4340334"/>
            <a:ext cx="2077094" cy="2406295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65513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0CD5DBFD-128E-41B2-B389-A4177BF978EB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62360D1F-F5E5-42ED-B59F-EB480B5B0B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9C58650-E5E1-401A-9262-AE3DAECDC10B}"/>
              </a:ext>
            </a:extLst>
          </p:cNvPr>
          <p:cNvSpPr/>
          <p:nvPr/>
        </p:nvSpPr>
        <p:spPr>
          <a:xfrm>
            <a:off x="1230284" y="1596355"/>
            <a:ext cx="1069099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容積的應用問題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3200" b="1" dirty="0"/>
              <a:t>教學建議與對策：</a:t>
            </a:r>
          </a:p>
          <a:p>
            <a:r>
              <a:rPr lang="en-US" altLang="zh-TW" sz="3200" b="1" dirty="0"/>
              <a:t>1️⃣   </a:t>
            </a:r>
            <a:r>
              <a:rPr lang="zh-TW" altLang="en-US" sz="3200" b="1" dirty="0"/>
              <a:t>具體操作教學（實體或模型）</a:t>
            </a:r>
          </a:p>
          <a:p>
            <a:r>
              <a:rPr lang="zh-TW" altLang="en-US" sz="3200" dirty="0"/>
              <a:t>使用透明長方體容器 </a:t>
            </a:r>
            <a:r>
              <a:rPr lang="en-US" altLang="zh-TW" sz="3200" dirty="0"/>
              <a:t>+ </a:t>
            </a:r>
            <a:r>
              <a:rPr lang="zh-TW" altLang="en-US" sz="3200" dirty="0"/>
              <a:t>水或沙，實際倒入「已知體積」觀察水面上升。</a:t>
            </a:r>
          </a:p>
          <a:p>
            <a:r>
              <a:rPr lang="zh-TW" altLang="en-US" sz="3200" dirty="0"/>
              <a:t>強化「</a:t>
            </a:r>
            <a:r>
              <a:rPr lang="en-US" altLang="zh-TW" sz="3200" b="1" dirty="0"/>
              <a:t>1</a:t>
            </a:r>
            <a:r>
              <a:rPr lang="zh-TW" altLang="en-US" sz="3200" b="1" dirty="0"/>
              <a:t>公升＝</a:t>
            </a:r>
            <a:r>
              <a:rPr lang="en-US" altLang="zh-TW" sz="3200" b="1" dirty="0"/>
              <a:t>1000</a:t>
            </a:r>
            <a:r>
              <a:rPr lang="zh-TW" altLang="en-US" sz="3200" b="1" dirty="0"/>
              <a:t>立方公分</a:t>
            </a:r>
            <a:r>
              <a:rPr lang="zh-TW" altLang="en-US" sz="3200" dirty="0"/>
              <a:t>」的概念。</a:t>
            </a:r>
          </a:p>
          <a:p>
            <a:r>
              <a:rPr lang="en-US" altLang="zh-TW" sz="3200" b="1" dirty="0"/>
              <a:t>2️⃣   </a:t>
            </a:r>
            <a:r>
              <a:rPr lang="zh-TW" altLang="en-US" sz="3200" b="1" dirty="0"/>
              <a:t>公式強化與套用練習</a:t>
            </a:r>
          </a:p>
          <a:p>
            <a:r>
              <a:rPr lang="zh-TW" altLang="en-US" sz="3200" dirty="0"/>
              <a:t>當水槽是長方體時，水面高度的變化公式為：</a:t>
            </a:r>
          </a:p>
          <a:p>
            <a:r>
              <a:rPr lang="zh-TW" altLang="en-US" sz="3200" dirty="0"/>
              <a:t>水面高度變化</a:t>
            </a:r>
            <a:r>
              <a:rPr lang="en-US" altLang="zh-TW" sz="3200" dirty="0"/>
              <a:t>=</a:t>
            </a:r>
            <a:r>
              <a:rPr lang="zh-TW" altLang="en-US" sz="3200" dirty="0"/>
              <a:t>倒入的體積</a:t>
            </a:r>
            <a:r>
              <a:rPr lang="en-US" altLang="zh-TW" sz="3200" dirty="0"/>
              <a:t>/</a:t>
            </a:r>
            <a:r>
              <a:rPr lang="zh-TW" altLang="en-US" sz="3200" dirty="0"/>
              <a:t>底面積</a:t>
            </a:r>
            <a:endParaRPr lang="en-US" altLang="zh-TW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3661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1796867" y="1648606"/>
            <a:ext cx="938969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題目語意理解困難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zh-TW" sz="4400" dirty="0"/>
              <a:t>如：一根</a:t>
            </a:r>
            <a:r>
              <a:rPr lang="en-US" altLang="zh-TW" sz="4400" dirty="0"/>
              <a:t>2</a:t>
            </a:r>
            <a:r>
              <a:rPr lang="zh-TW" altLang="zh-TW" sz="4400" dirty="0"/>
              <a:t>公尺長繩子剪成</a:t>
            </a:r>
            <a:r>
              <a:rPr lang="en-US" altLang="zh-TW" sz="4400" dirty="0"/>
              <a:t>1/4</a:t>
            </a:r>
            <a:r>
              <a:rPr lang="zh-TW" altLang="zh-TW" sz="4400" dirty="0"/>
              <a:t>公尺的小段，共能剪成幾段？學生可能不知道是除法問題</a:t>
            </a:r>
            <a:r>
              <a:rPr lang="en-US" altLang="zh-TW" sz="4400" dirty="0"/>
              <a:t>(2</a:t>
            </a:r>
            <a:r>
              <a:rPr lang="zh-TW" altLang="zh-TW" sz="4400" dirty="0"/>
              <a:t>除以</a:t>
            </a:r>
            <a:r>
              <a:rPr lang="en-US" altLang="zh-TW" sz="4400" dirty="0"/>
              <a:t>1/4)</a:t>
            </a:r>
            <a:r>
              <a:rPr lang="zh-TW" altLang="zh-TW" sz="4400" dirty="0"/>
              <a:t>而誤用乘法。</a:t>
            </a:r>
            <a:endParaRPr lang="zh-TW" alt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7403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1796867" y="1648606"/>
            <a:ext cx="938969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題目語意理解困難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4400" b="1" dirty="0"/>
              <a:t>用圖像或實物引導理解</a:t>
            </a:r>
          </a:p>
          <a:p>
            <a:r>
              <a:rPr lang="zh-TW" altLang="en-US" sz="4400" b="1" dirty="0"/>
              <a:t>操作法</a:t>
            </a:r>
            <a:r>
              <a:rPr lang="zh-TW" altLang="en-US" sz="4400" dirty="0"/>
              <a:t>：拿一條</a:t>
            </a:r>
            <a:r>
              <a:rPr lang="en-US" altLang="zh-TW" sz="4400" dirty="0"/>
              <a:t>2</a:t>
            </a:r>
            <a:r>
              <a:rPr lang="zh-TW" altLang="en-US" sz="4400" dirty="0"/>
              <a:t>公尺長的紙帶或繩子，實際剪成一段段 </a:t>
            </a:r>
            <a:r>
              <a:rPr lang="en-US" altLang="zh-TW" sz="4400" dirty="0"/>
              <a:t>1/4 </a:t>
            </a:r>
            <a:r>
              <a:rPr lang="zh-TW" altLang="en-US" sz="4400" dirty="0"/>
              <a:t>公尺長，學生就會發現是在「分幾段」。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C611A54-2C8A-4130-A63E-C89E93664039}"/>
              </a:ext>
            </a:extLst>
          </p:cNvPr>
          <p:cNvSpPr/>
          <p:nvPr/>
        </p:nvSpPr>
        <p:spPr>
          <a:xfrm>
            <a:off x="1796866" y="5223550"/>
            <a:ext cx="9389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/>
              <a:t>|---|---|---|---|---|---|---|---|</a:t>
            </a:r>
          </a:p>
          <a:p>
            <a:r>
              <a:rPr lang="zh-TW" altLang="en-US" sz="3600" dirty="0"/>
              <a:t>0   ¼   ½   ¾   1   1¼ 1½ 1¾  2  → 共 8 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2396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1446831" y="1848111"/>
            <a:ext cx="1040753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題目語意理解困難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4400" b="1" dirty="0"/>
              <a:t>建立語言模板連結算式</a:t>
            </a:r>
          </a:p>
          <a:p>
            <a:r>
              <a:rPr lang="zh-TW" altLang="en-US" sz="4400" dirty="0"/>
              <a:t>鼓勵學生把題目轉成這樣的句型來理解：</a:t>
            </a:r>
          </a:p>
          <a:p>
            <a:r>
              <a:rPr lang="zh-TW" altLang="en-US" sz="4400" dirty="0"/>
              <a:t>「總長度 </a:t>
            </a:r>
            <a:r>
              <a:rPr lang="en-US" altLang="zh-TW" sz="4400" dirty="0"/>
              <a:t>÷ </a:t>
            </a:r>
            <a:r>
              <a:rPr lang="zh-TW" altLang="en-US" sz="4400" dirty="0"/>
              <a:t>每段長度 </a:t>
            </a:r>
            <a:r>
              <a:rPr lang="en-US" altLang="zh-TW" sz="4400" dirty="0"/>
              <a:t>= </a:t>
            </a:r>
            <a:r>
              <a:rPr lang="zh-TW" altLang="en-US" sz="4400" dirty="0"/>
              <a:t>段數」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0744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714895" y="1848111"/>
            <a:ext cx="112055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題目語意理解困難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4400" b="1" dirty="0"/>
              <a:t>語意轉換練習（口說</a:t>
            </a:r>
            <a:r>
              <a:rPr lang="en-US" altLang="zh-TW" sz="4400" b="1" dirty="0"/>
              <a:t>+</a:t>
            </a:r>
            <a:r>
              <a:rPr lang="zh-TW" altLang="en-US" sz="4400" b="1" dirty="0"/>
              <a:t>算式）</a:t>
            </a:r>
          </a:p>
          <a:p>
            <a:r>
              <a:rPr lang="zh-TW" altLang="en-US" sz="3600" dirty="0"/>
              <a:t>例如：</a:t>
            </a:r>
          </a:p>
          <a:p>
            <a:r>
              <a:rPr lang="zh-TW" altLang="en-US" sz="3600" dirty="0"/>
              <a:t>我有 </a:t>
            </a:r>
            <a:r>
              <a:rPr lang="en-US" altLang="zh-TW" sz="3600" dirty="0"/>
              <a:t>3 </a:t>
            </a:r>
            <a:r>
              <a:rPr lang="zh-TW" altLang="en-US" sz="3600" dirty="0"/>
              <a:t>公升水，每杯倒 </a:t>
            </a:r>
            <a:r>
              <a:rPr lang="en-US" altLang="zh-TW" sz="3600" dirty="0"/>
              <a:t>0.5 </a:t>
            </a:r>
            <a:r>
              <a:rPr lang="zh-TW" altLang="en-US" sz="3600" dirty="0"/>
              <a:t>公升，可以倒幾杯？</a:t>
            </a:r>
          </a:p>
          <a:p>
            <a:r>
              <a:rPr lang="zh-TW" altLang="en-US" sz="3600" dirty="0"/>
              <a:t>有 </a:t>
            </a:r>
            <a:r>
              <a:rPr lang="en-US" altLang="zh-TW" sz="3600" dirty="0"/>
              <a:t>5 </a:t>
            </a:r>
            <a:r>
              <a:rPr lang="zh-TW" altLang="en-US" sz="3600" dirty="0"/>
              <a:t>公尺布，每段剪 </a:t>
            </a:r>
            <a:r>
              <a:rPr lang="en-US" altLang="zh-TW" sz="3600" dirty="0"/>
              <a:t>1/5 </a:t>
            </a:r>
            <a:r>
              <a:rPr lang="zh-TW" altLang="en-US" sz="3600" dirty="0"/>
              <a:t>公尺，可以剪幾段？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4203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1796867" y="1648606"/>
            <a:ext cx="93896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應用題理解能力不足</a:t>
            </a:r>
            <a:endParaRPr lang="en-US" altLang="zh-TW" sz="4400" dirty="0">
              <a:solidFill>
                <a:srgbClr val="FF0000"/>
              </a:solidFill>
            </a:endParaRPr>
          </a:p>
          <a:p>
            <a:r>
              <a:rPr lang="en-US" altLang="zh-TW" sz="4400" dirty="0"/>
              <a:t>1.</a:t>
            </a:r>
            <a:r>
              <a:rPr lang="zh-TW" altLang="zh-TW" sz="4400" dirty="0"/>
              <a:t>學生閱讀數學應用題時，無法有</a:t>
            </a:r>
            <a:br>
              <a:rPr lang="en-US" altLang="zh-TW" sz="4400" dirty="0"/>
            </a:br>
            <a:r>
              <a:rPr lang="en-US" altLang="zh-TW" sz="4400" dirty="0"/>
              <a:t>   </a:t>
            </a:r>
            <a:r>
              <a:rPr lang="zh-TW" altLang="zh-TW" sz="4400" dirty="0"/>
              <a:t>捉住題目中關鍵數據，導致解題</a:t>
            </a:r>
            <a:br>
              <a:rPr lang="en-US" altLang="zh-TW" sz="4400" dirty="0"/>
            </a:br>
            <a:r>
              <a:rPr lang="en-US" altLang="zh-TW" sz="4400" dirty="0"/>
              <a:t>   </a:t>
            </a:r>
            <a:r>
              <a:rPr lang="zh-TW" altLang="zh-TW" sz="4400" dirty="0"/>
              <a:t>方向錯誤。</a:t>
            </a:r>
            <a:endParaRPr lang="en-US" altLang="zh-TW" sz="4400" dirty="0"/>
          </a:p>
          <a:p>
            <a:r>
              <a:rPr lang="en-US" altLang="zh-TW" sz="4400" dirty="0"/>
              <a:t>2.</a:t>
            </a:r>
            <a:r>
              <a:rPr lang="zh-TW" altLang="zh-TW" sz="4400" dirty="0"/>
              <a:t>多步驟計算題目較難掌握，無法</a:t>
            </a:r>
            <a:br>
              <a:rPr lang="en-US" altLang="zh-TW" sz="4400" dirty="0"/>
            </a:br>
            <a:r>
              <a:rPr lang="en-US" altLang="zh-TW" sz="4400" dirty="0"/>
              <a:t>   </a:t>
            </a:r>
            <a:r>
              <a:rPr lang="zh-TW" altLang="zh-TW" sz="4400" dirty="0"/>
              <a:t>有系統拆解並完成運算。</a:t>
            </a:r>
            <a:endParaRPr lang="zh-TW" alt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6228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F68367B-3CFD-4983-807C-F2D3EACC2D3C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6F077A-5DA3-4693-A712-81886A246258}"/>
              </a:ext>
            </a:extLst>
          </p:cNvPr>
          <p:cNvSpPr/>
          <p:nvPr/>
        </p:nvSpPr>
        <p:spPr>
          <a:xfrm>
            <a:off x="1546167" y="1648606"/>
            <a:ext cx="964039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應用題理解能力不足</a:t>
            </a:r>
            <a:endParaRPr lang="en-US" altLang="zh-TW" sz="4400" dirty="0">
              <a:solidFill>
                <a:srgbClr val="FF0000"/>
              </a:solidFill>
            </a:endParaRPr>
          </a:p>
          <a:p>
            <a:r>
              <a:rPr lang="en-US" altLang="zh-TW" sz="4400" b="1" dirty="0"/>
              <a:t>【</a:t>
            </a:r>
            <a:r>
              <a:rPr lang="zh-TW" altLang="en-US" sz="4400" b="1" dirty="0"/>
              <a:t>圖像化思考引導</a:t>
            </a:r>
            <a:r>
              <a:rPr lang="en-US" altLang="zh-TW" sz="4400" b="1" dirty="0"/>
              <a:t>】</a:t>
            </a:r>
          </a:p>
          <a:p>
            <a:r>
              <a:rPr lang="zh-TW" altLang="en-US" sz="4400" dirty="0"/>
              <a:t>讓學生畫圖幫助思考：</a:t>
            </a:r>
          </a:p>
          <a:p>
            <a:r>
              <a:rPr lang="zh-TW" altLang="en-US" sz="4400" dirty="0"/>
              <a:t>長條圖、線段圖、樹狀圖（幫助理解關係與比例）</a:t>
            </a:r>
          </a:p>
          <a:p>
            <a:r>
              <a:rPr lang="zh-TW" altLang="en-US" sz="4400" dirty="0"/>
              <a:t>實物圖示幫助轉換抽象資訊成具象</a:t>
            </a:r>
          </a:p>
          <a:p>
            <a:endParaRPr lang="en-US" altLang="zh-TW" sz="4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2841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EDF9F746-BA1B-41CC-A1A8-419608958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671" y="342474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團結協作，激發創新</a:t>
            </a:r>
          </a:p>
          <a:p>
            <a:pPr marL="0" indent="0" algn="ctr">
              <a:buNone/>
            </a:pP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相互支持，攜手共勉</a:t>
            </a:r>
            <a:endParaRPr lang="en-US" altLang="zh-TW" sz="48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zh-TW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感謝各位夥伴的參與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27BDFDE-AC63-4B9D-81FA-1E841E0F7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4924246" y="337280"/>
            <a:ext cx="2578450" cy="2987112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6765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8292" y="676953"/>
            <a:ext cx="6589199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zh-TW" altLang="zh-TW" sz="4400" dirty="0"/>
              <a:t>服務學校</a:t>
            </a:r>
            <a:r>
              <a:rPr lang="en-US" altLang="zh-TW" sz="4400" dirty="0"/>
              <a:t>(114/4/10)</a:t>
            </a:r>
            <a:r>
              <a:rPr lang="zh-TW" altLang="zh-TW" sz="4400" dirty="0"/>
              <a:t>：</a:t>
            </a:r>
            <a:br>
              <a:rPr lang="zh-TW" altLang="zh-TW" sz="4400" dirty="0"/>
            </a:br>
            <a:r>
              <a:rPr lang="en-US" altLang="zh-TW" sz="4400" dirty="0"/>
              <a:t>         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62758" y="1543988"/>
            <a:ext cx="7633742" cy="4335606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垂楊國小</a:t>
            </a:r>
          </a:p>
          <a:p>
            <a:r>
              <a:rPr lang="zh-TW" altLang="en-US" sz="4800" dirty="0"/>
              <a:t>精忠國小</a:t>
            </a:r>
          </a:p>
          <a:p>
            <a:r>
              <a:rPr lang="zh-TW" altLang="en-US" sz="4800" dirty="0"/>
              <a:t>博愛國小</a:t>
            </a:r>
          </a:p>
          <a:p>
            <a:r>
              <a:rPr lang="zh-TW" altLang="en-US" sz="4800" dirty="0"/>
              <a:t>崇文國小</a:t>
            </a:r>
          </a:p>
          <a:p>
            <a:r>
              <a:rPr lang="zh-TW" altLang="en-US" sz="4800" dirty="0"/>
              <a:t>嘉北國小</a:t>
            </a:r>
          </a:p>
          <a:p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5587A43-5168-4824-8991-66B63B4CE8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9667493" y="4340334"/>
            <a:ext cx="2077094" cy="2406295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3069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8292" y="676953"/>
            <a:ext cx="6589199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zh-TW" altLang="en-US" sz="4400" dirty="0"/>
              <a:t>共同參與</a:t>
            </a:r>
            <a:r>
              <a:rPr lang="zh-TW" altLang="zh-TW" sz="4400" dirty="0"/>
              <a:t>學校</a:t>
            </a:r>
            <a:r>
              <a:rPr lang="en-US" altLang="zh-TW" sz="4400" dirty="0"/>
              <a:t>(114/4/24)</a:t>
            </a:r>
            <a:r>
              <a:rPr lang="zh-TW" altLang="zh-TW" sz="4400" dirty="0"/>
              <a:t>：</a:t>
            </a:r>
            <a:br>
              <a:rPr lang="zh-TW" altLang="zh-TW" sz="4400" dirty="0"/>
            </a:br>
            <a:r>
              <a:rPr lang="en-US" altLang="zh-TW" sz="4400" dirty="0"/>
              <a:t>         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62758" y="1543988"/>
            <a:ext cx="7633742" cy="4335606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嘉大附小</a:t>
            </a:r>
          </a:p>
          <a:p>
            <a:r>
              <a:rPr lang="zh-TW" altLang="en-US" sz="4800" dirty="0"/>
              <a:t>興嘉國小</a:t>
            </a:r>
          </a:p>
          <a:p>
            <a:r>
              <a:rPr lang="zh-TW" altLang="en-US" sz="4800" dirty="0"/>
              <a:t>北園國小</a:t>
            </a:r>
          </a:p>
          <a:p>
            <a:r>
              <a:rPr lang="zh-TW" altLang="en-US" sz="4800" dirty="0"/>
              <a:t>宣信國小</a:t>
            </a:r>
          </a:p>
          <a:p>
            <a:r>
              <a:rPr lang="zh-TW" altLang="en-US" sz="4800" dirty="0"/>
              <a:t>僑平國小</a:t>
            </a:r>
          </a:p>
          <a:p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5587A43-5168-4824-8991-66B63B4CE8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9667493" y="4340334"/>
            <a:ext cx="2077094" cy="2406295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5839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>
            <a:extLst>
              <a:ext uri="{FF2B5EF4-FFF2-40B4-BE49-F238E27FC236}">
                <a16:creationId xmlns:a16="http://schemas.microsoft.com/office/drawing/2014/main" id="{EACB96CF-C419-41CA-86C7-828BBB85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500061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活動主題</a:t>
            </a:r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EDF9F746-BA1B-41CC-A1A8-419608958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838" y="18308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一</a:t>
            </a: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)113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嘉義市學力檢測數學試題分析</a:t>
            </a: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二</a:t>
            </a: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補救教學策略擬定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三</a:t>
            </a:r>
            <a:r>
              <a:rPr lang="en-US" altLang="zh-TW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r>
              <a:rPr lang="zh-TW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29CC16B-0953-414F-87BC-0B9765A9A7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9667493" y="4340334"/>
            <a:ext cx="2077094" cy="2406295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4358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DC25AAAF-3F5B-42DE-89D2-DB7DD24452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E7E200BB-72C2-48A7-A108-20C2CB4ACD19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2951AC4-1A64-4296-8BAC-22C2B57EA12B}"/>
              </a:ext>
            </a:extLst>
          </p:cNvPr>
          <p:cNvSpPr/>
          <p:nvPr/>
        </p:nvSpPr>
        <p:spPr>
          <a:xfrm>
            <a:off x="1796867" y="2028616"/>
            <a:ext cx="93896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因數與倍數概念混淆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zh-TW" sz="4400" dirty="0"/>
              <a:t>學生不易區分公因數及公倍數。如：題目要求找出公倍數，卻誤找公因數。</a:t>
            </a:r>
            <a:endParaRPr lang="en-US" altLang="zh-TW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6370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DC25AAAF-3F5B-42DE-89D2-DB7DD24452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E7E200BB-72C2-48A7-A108-20C2CB4ACD19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2951AC4-1A64-4296-8BAC-22C2B57EA12B}"/>
              </a:ext>
            </a:extLst>
          </p:cNvPr>
          <p:cNvSpPr/>
          <p:nvPr/>
        </p:nvSpPr>
        <p:spPr>
          <a:xfrm>
            <a:off x="1108504" y="1690062"/>
            <a:ext cx="1005602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因數與倍數概念混淆</a:t>
            </a:r>
            <a:r>
              <a:rPr lang="en-US" altLang="zh-TW" sz="4400" dirty="0"/>
              <a:t>-</a:t>
            </a:r>
          </a:p>
          <a:p>
            <a:r>
              <a:rPr lang="zh-TW" altLang="en-US" sz="4400" dirty="0"/>
              <a:t>記憶口訣：</a:t>
            </a:r>
            <a:br>
              <a:rPr lang="en-US" altLang="zh-TW" sz="4400" dirty="0"/>
            </a:br>
            <a:r>
              <a:rPr lang="zh-TW" altLang="en-US" sz="4400" dirty="0"/>
              <a:t>「</a:t>
            </a:r>
            <a:r>
              <a:rPr lang="zh-TW" altLang="en-US" sz="4400" b="1" dirty="0"/>
              <a:t>小進大叫因數，大出小叫倍數</a:t>
            </a:r>
            <a:r>
              <a:rPr lang="zh-TW" altLang="en-US" sz="4400" dirty="0"/>
              <a:t>」</a:t>
            </a:r>
            <a:br>
              <a:rPr lang="zh-TW" altLang="en-US" sz="4400" dirty="0"/>
            </a:br>
            <a:r>
              <a:rPr lang="zh-TW" altLang="en-US" sz="4400" dirty="0"/>
              <a:t>👉 小數進到大數裡面去（能整除），這是因數。</a:t>
            </a:r>
            <a:br>
              <a:rPr lang="zh-TW" altLang="en-US" sz="4400" dirty="0"/>
            </a:br>
            <a:r>
              <a:rPr lang="zh-TW" altLang="en-US" sz="4400" dirty="0"/>
              <a:t>👉 大數由小數出發乘出來，是倍數。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939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DC25AAAF-3F5B-42DE-89D2-DB7DD24452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E7E200BB-72C2-48A7-A108-20C2CB4ACD19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2951AC4-1A64-4296-8BAC-22C2B57EA12B}"/>
              </a:ext>
            </a:extLst>
          </p:cNvPr>
          <p:cNvSpPr/>
          <p:nvPr/>
        </p:nvSpPr>
        <p:spPr>
          <a:xfrm>
            <a:off x="1108504" y="1690062"/>
            <a:ext cx="1005602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因數與倍數概念混淆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4400" b="1" dirty="0"/>
              <a:t>圖像化學習法（因數樹 </a:t>
            </a:r>
            <a:r>
              <a:rPr lang="en-US" altLang="zh-TW" sz="4400" b="1" dirty="0"/>
              <a:t>vs </a:t>
            </a:r>
            <a:r>
              <a:rPr lang="zh-TW" altLang="en-US" sz="4400" b="1" dirty="0"/>
              <a:t>倍數列）</a:t>
            </a:r>
          </a:p>
          <a:p>
            <a:r>
              <a:rPr lang="zh-TW" altLang="en-US" sz="4400" b="1" dirty="0"/>
              <a:t>因數：分解數字</a:t>
            </a:r>
            <a:r>
              <a:rPr lang="zh-TW" altLang="en-US" sz="4400" dirty="0"/>
              <a:t>（像樹枝往下分開）</a:t>
            </a:r>
            <a:br>
              <a:rPr lang="zh-TW" altLang="en-US" sz="4400" dirty="0"/>
            </a:br>
            <a:r>
              <a:rPr lang="zh-TW" altLang="en-US" sz="4400" dirty="0"/>
              <a:t>比如 </a:t>
            </a:r>
            <a:r>
              <a:rPr lang="en-US" altLang="zh-TW" sz="4400" dirty="0"/>
              <a:t>12 → 1×12</a:t>
            </a:r>
            <a:r>
              <a:rPr lang="zh-TW" altLang="en-US" sz="4400" dirty="0"/>
              <a:t>、</a:t>
            </a:r>
            <a:r>
              <a:rPr lang="en-US" altLang="zh-TW" sz="4400" dirty="0"/>
              <a:t>2×6</a:t>
            </a:r>
            <a:r>
              <a:rPr lang="zh-TW" altLang="en-US" sz="4400" dirty="0"/>
              <a:t>、</a:t>
            </a:r>
            <a:r>
              <a:rPr lang="en-US" altLang="zh-TW" sz="4400" dirty="0"/>
              <a:t>3×4</a:t>
            </a:r>
          </a:p>
          <a:p>
            <a:r>
              <a:rPr lang="zh-TW" altLang="en-US" sz="4400" b="1" dirty="0"/>
              <a:t>倍數：列舉乘積</a:t>
            </a:r>
            <a:r>
              <a:rPr lang="zh-TW" altLang="en-US" sz="4400" dirty="0"/>
              <a:t>（像列車往前開）</a:t>
            </a:r>
            <a:br>
              <a:rPr lang="zh-TW" altLang="en-US" sz="4400" dirty="0"/>
            </a:br>
            <a:r>
              <a:rPr lang="zh-TW" altLang="en-US" sz="4400" dirty="0"/>
              <a:t>比如 </a:t>
            </a:r>
            <a:r>
              <a:rPr lang="en-US" altLang="zh-TW" sz="4400" dirty="0"/>
              <a:t>12, 24, 36, 48… </a:t>
            </a:r>
            <a:r>
              <a:rPr lang="zh-TW" altLang="en-US" sz="4400" dirty="0"/>
              <a:t>不斷乘上整數。</a:t>
            </a:r>
          </a:p>
          <a:p>
            <a:endParaRPr lang="zh-TW" alt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57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0CD5DBFD-128E-41B2-B389-A4177BF978EB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62360D1F-F5E5-42ED-B59F-EB480B5B0B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9C58650-E5E1-401A-9262-AE3DAECDC10B}"/>
              </a:ext>
            </a:extLst>
          </p:cNvPr>
          <p:cNvSpPr/>
          <p:nvPr/>
        </p:nvSpPr>
        <p:spPr>
          <a:xfrm>
            <a:off x="1796867" y="2028616"/>
            <a:ext cx="938969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容積的應用問題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zh-TW" sz="4400" dirty="0"/>
              <a:t>對「水面高度」的變化理解不足。如：往水槽裡倒入</a:t>
            </a:r>
            <a:r>
              <a:rPr lang="en-US" altLang="zh-TW" sz="4400" dirty="0"/>
              <a:t>2</a:t>
            </a:r>
            <a:r>
              <a:rPr lang="zh-TW" altLang="zh-TW" sz="4400" dirty="0"/>
              <a:t>公升的水，問水面高度變化多少？或距離水面高度還有多少？學生無法正確計算。</a:t>
            </a:r>
            <a:endParaRPr lang="en-US" altLang="zh-TW" sz="4400" dirty="0"/>
          </a:p>
        </p:txBody>
      </p:sp>
    </p:spTree>
    <p:extLst>
      <p:ext uri="{BB962C8B-B14F-4D97-AF65-F5344CB8AC3E}">
        <p14:creationId xmlns:p14="http://schemas.microsoft.com/office/powerpoint/2010/main" val="2484745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0CD5DBFD-128E-41B2-B389-A4177BF978EB}"/>
              </a:ext>
            </a:extLst>
          </p:cNvPr>
          <p:cNvSpPr/>
          <p:nvPr/>
        </p:nvSpPr>
        <p:spPr>
          <a:xfrm>
            <a:off x="1796867" y="621024"/>
            <a:ext cx="4339650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疑難問題及綜合討論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62360D1F-F5E5-42ED-B59F-EB480B5B0B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4" t="26475" r="31724" b="26475"/>
          <a:stretch>
            <a:fillRect/>
          </a:stretch>
        </p:blipFill>
        <p:spPr>
          <a:xfrm>
            <a:off x="10914078" y="5546716"/>
            <a:ext cx="1007196" cy="1166828"/>
          </a:xfrm>
          <a:custGeom>
            <a:avLst/>
            <a:gdLst>
              <a:gd name="connsiteX0" fmla="*/ 1392621 w 2785242"/>
              <a:gd name="connsiteY0" fmla="*/ 0 h 3226678"/>
              <a:gd name="connsiteX1" fmla="*/ 2785242 w 2785242"/>
              <a:gd name="connsiteY1" fmla="*/ 1613339 h 3226678"/>
              <a:gd name="connsiteX2" fmla="*/ 1392621 w 2785242"/>
              <a:gd name="connsiteY2" fmla="*/ 3226678 h 3226678"/>
              <a:gd name="connsiteX3" fmla="*/ 0 w 2785242"/>
              <a:gd name="connsiteY3" fmla="*/ 1613339 h 3226678"/>
              <a:gd name="connsiteX4" fmla="*/ 1392621 w 2785242"/>
              <a:gd name="connsiteY4" fmla="*/ 0 h 322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5242" h="3226678">
                <a:moveTo>
                  <a:pt x="1392621" y="0"/>
                </a:moveTo>
                <a:cubicBezTo>
                  <a:pt x="2161744" y="0"/>
                  <a:pt x="2785242" y="722316"/>
                  <a:pt x="2785242" y="1613339"/>
                </a:cubicBezTo>
                <a:cubicBezTo>
                  <a:pt x="2785242" y="2504362"/>
                  <a:pt x="2161744" y="3226678"/>
                  <a:pt x="1392621" y="3226678"/>
                </a:cubicBezTo>
                <a:cubicBezTo>
                  <a:pt x="623498" y="3226678"/>
                  <a:pt x="0" y="2504362"/>
                  <a:pt x="0" y="1613339"/>
                </a:cubicBezTo>
                <a:cubicBezTo>
                  <a:pt x="0" y="722316"/>
                  <a:pt x="623498" y="0"/>
                  <a:pt x="1392621" y="0"/>
                </a:cubicBezTo>
                <a:close/>
              </a:path>
            </a:pathLst>
          </a:cu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9C58650-E5E1-401A-9262-AE3DAECDC10B}"/>
              </a:ext>
            </a:extLst>
          </p:cNvPr>
          <p:cNvSpPr/>
          <p:nvPr/>
        </p:nvSpPr>
        <p:spPr>
          <a:xfrm>
            <a:off x="801616" y="1596355"/>
            <a:ext cx="1111965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4400" dirty="0">
                <a:solidFill>
                  <a:srgbClr val="FF0000"/>
                </a:solidFill>
              </a:rPr>
              <a:t>容積的應用問題</a:t>
            </a:r>
            <a:r>
              <a:rPr lang="en-US" altLang="zh-TW" sz="4400" dirty="0"/>
              <a:t>-</a:t>
            </a:r>
            <a:br>
              <a:rPr lang="en-US" altLang="zh-TW" sz="4400" dirty="0"/>
            </a:br>
            <a:r>
              <a:rPr lang="zh-TW" altLang="en-US" sz="3200" b="1" dirty="0"/>
              <a:t>常見困難點分析：</a:t>
            </a:r>
          </a:p>
          <a:p>
            <a:r>
              <a:rPr lang="zh-TW" altLang="en-US" sz="2800" b="1" dirty="0"/>
              <a:t>不理解體積與高度的關係</a:t>
            </a:r>
            <a:br>
              <a:rPr lang="zh-TW" altLang="en-US" sz="2800" dirty="0"/>
            </a:br>
            <a:r>
              <a:rPr lang="zh-TW" altLang="en-US" sz="2800" dirty="0"/>
              <a:t>👉 學生不清楚「倒入多少水」會造成「水面升高多少」與容器的底面積有關。</a:t>
            </a:r>
          </a:p>
          <a:p>
            <a:r>
              <a:rPr lang="zh-TW" altLang="en-US" sz="2800" b="1" dirty="0"/>
              <a:t>忽略單位換算</a:t>
            </a:r>
            <a:br>
              <a:rPr lang="zh-TW" altLang="en-US" sz="2800" dirty="0"/>
            </a:br>
            <a:r>
              <a:rPr lang="zh-TW" altLang="en-US" sz="2800" dirty="0"/>
              <a:t>👉 體積（如公升）和高度（如公分）單位不同，容易搞混或忘記轉換。</a:t>
            </a:r>
          </a:p>
          <a:p>
            <a:r>
              <a:rPr lang="zh-TW" altLang="en-US" sz="2800" b="1" dirty="0"/>
              <a:t>空間感不清晰</a:t>
            </a:r>
            <a:br>
              <a:rPr lang="zh-TW" altLang="en-US" sz="2800" dirty="0"/>
            </a:br>
            <a:r>
              <a:rPr lang="zh-TW" altLang="en-US" sz="2800" dirty="0"/>
              <a:t>👉 難以想像立體圖形中水面的變化，例如長方體水槽、水桶等。</a:t>
            </a:r>
            <a:endParaRPr lang="en-US" altLang="zh-TW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9994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</TotalTime>
  <Words>826</Words>
  <Application>Microsoft Office PowerPoint</Application>
  <PresentationFormat>寬螢幕</PresentationFormat>
  <Paragraphs>75</Paragraphs>
  <Slides>17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微軟正黑體</vt:lpstr>
      <vt:lpstr>新細明體</vt:lpstr>
      <vt:lpstr>Arial</vt:lpstr>
      <vt:lpstr>Calibri</vt:lpstr>
      <vt:lpstr>Century Gothic</vt:lpstr>
      <vt:lpstr>Wingdings 3</vt:lpstr>
      <vt:lpstr>絲縷</vt:lpstr>
      <vt:lpstr>嘉義市113學年度 國民教育輔導團國小數學學習領域</vt:lpstr>
      <vt:lpstr>服務學校(114/4/10)：          </vt:lpstr>
      <vt:lpstr>共同參與學校(114/4/24)：          </vt:lpstr>
      <vt:lpstr>活動主題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嘉義市109學年度 國民教育輔導團國小數學學習領域</dc:title>
  <dc:creator>英燦 張</dc:creator>
  <cp:lastModifiedBy>yuan</cp:lastModifiedBy>
  <cp:revision>30</cp:revision>
  <dcterms:created xsi:type="dcterms:W3CDTF">2021-04-13T01:02:02Z</dcterms:created>
  <dcterms:modified xsi:type="dcterms:W3CDTF">2025-04-28T02:43:00Z</dcterms:modified>
</cp:coreProperties>
</file>